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7772400" cy="100584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ráfica" initials="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6-05T09:26:09.089" idx="1">
    <p:pos x="0" y="0"/>
    <p:text/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31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3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14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6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CustomShape 28"/>
          <p:cNvSpPr/>
          <p:nvPr/>
        </p:nvSpPr>
        <p:spPr>
          <a:xfrm>
            <a:off x="0" y="4323960"/>
            <a:ext cx="1741680" cy="775800"/>
          </a:xfrm>
          <a:custGeom>
            <a:avLst/>
            <a:gdLst/>
            <a:ahLst/>
            <a:cxn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9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67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79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80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1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2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3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5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133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7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8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0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1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2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3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4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45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146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7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8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9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0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1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2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3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4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5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6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7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58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9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PlaceHolder 29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61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62" name="PlaceHolder 31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200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2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3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4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5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9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0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1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12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213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7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8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3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4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25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6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7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28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266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7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8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9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0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1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5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6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7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78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279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3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4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5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6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7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9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91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2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3" name="PlaceHolder 29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94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295" name="PlaceHolder 31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333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4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5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9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0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1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3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4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45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346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8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9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0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1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5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6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7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58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59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61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roup 1"/>
          <p:cNvGrpSpPr/>
          <p:nvPr/>
        </p:nvGrpSpPr>
        <p:grpSpPr>
          <a:xfrm>
            <a:off x="0" y="228600"/>
            <a:ext cx="2848680" cy="6635880"/>
            <a:chOff x="0" y="228600"/>
            <a:chExt cx="2848680" cy="6635880"/>
          </a:xfrm>
        </p:grpSpPr>
        <p:sp>
          <p:nvSpPr>
            <p:cNvPr id="399" name="CustomShape 2"/>
            <p:cNvSpPr/>
            <p:nvPr/>
          </p:nvSpPr>
          <p:spPr>
            <a:xfrm>
              <a:off x="0" y="2575080"/>
              <a:ext cx="97920" cy="62316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0" name="CustomShape 3"/>
            <p:cNvSpPr/>
            <p:nvPr/>
          </p:nvSpPr>
          <p:spPr>
            <a:xfrm>
              <a:off x="128520" y="3156480"/>
              <a:ext cx="643680" cy="231948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1" name="CustomShape 4"/>
            <p:cNvSpPr/>
            <p:nvPr/>
          </p:nvSpPr>
          <p:spPr>
            <a:xfrm>
              <a:off x="807120" y="5447160"/>
              <a:ext cx="606600" cy="141732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2" name="CustomShape 5"/>
            <p:cNvSpPr/>
            <p:nvPr/>
          </p:nvSpPr>
          <p:spPr>
            <a:xfrm>
              <a:off x="959760" y="6503760"/>
              <a:ext cx="168480" cy="36072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3" name="CustomShape 6"/>
            <p:cNvSpPr/>
            <p:nvPr/>
          </p:nvSpPr>
          <p:spPr>
            <a:xfrm>
              <a:off x="100800" y="3201120"/>
              <a:ext cx="819000" cy="332568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4" name="CustomShape 7"/>
            <p:cNvSpPr/>
            <p:nvPr/>
          </p:nvSpPr>
          <p:spPr>
            <a:xfrm>
              <a:off x="22320" y="228600"/>
              <a:ext cx="103320" cy="292500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5" name="CustomShape 8"/>
            <p:cNvSpPr/>
            <p:nvPr/>
          </p:nvSpPr>
          <p:spPr>
            <a:xfrm>
              <a:off x="78120" y="2944080"/>
              <a:ext cx="75240" cy="49104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6" name="CustomShape 9"/>
            <p:cNvSpPr/>
            <p:nvPr/>
          </p:nvSpPr>
          <p:spPr>
            <a:xfrm>
              <a:off x="769680" y="5478840"/>
              <a:ext cx="187200" cy="102204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7" name="CustomShape 10"/>
            <p:cNvSpPr/>
            <p:nvPr/>
          </p:nvSpPr>
          <p:spPr>
            <a:xfrm>
              <a:off x="775440" y="1398960"/>
              <a:ext cx="2073240" cy="404532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8" name="CustomShape 11"/>
            <p:cNvSpPr/>
            <p:nvPr/>
          </p:nvSpPr>
          <p:spPr>
            <a:xfrm>
              <a:off x="922680" y="6530040"/>
              <a:ext cx="159120" cy="33444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9" name="CustomShape 12"/>
            <p:cNvSpPr/>
            <p:nvPr/>
          </p:nvSpPr>
          <p:spPr>
            <a:xfrm>
              <a:off x="769680" y="5359320"/>
              <a:ext cx="34560" cy="21888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0" name="CustomShape 13"/>
            <p:cNvSpPr/>
            <p:nvPr/>
          </p:nvSpPr>
          <p:spPr>
            <a:xfrm>
              <a:off x="849960" y="6244560"/>
              <a:ext cx="235800" cy="61956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11" name="Group 14"/>
          <p:cNvGrpSpPr/>
          <p:nvPr/>
        </p:nvGrpSpPr>
        <p:grpSpPr>
          <a:xfrm>
            <a:off x="27360" y="-720"/>
            <a:ext cx="2353680" cy="6851160"/>
            <a:chOff x="27360" y="-720"/>
            <a:chExt cx="2353680" cy="6851160"/>
          </a:xfrm>
        </p:grpSpPr>
        <p:sp>
          <p:nvSpPr>
            <p:cNvPr id="412" name="CustomShape 15"/>
            <p:cNvSpPr/>
            <p:nvPr/>
          </p:nvSpPr>
          <p:spPr>
            <a:xfrm>
              <a:off x="27360" y="-720"/>
              <a:ext cx="491400" cy="439812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3" name="CustomShape 16"/>
            <p:cNvSpPr/>
            <p:nvPr/>
          </p:nvSpPr>
          <p:spPr>
            <a:xfrm>
              <a:off x="550440" y="4316400"/>
              <a:ext cx="420480" cy="157788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4" name="CustomShape 17"/>
            <p:cNvSpPr/>
            <p:nvPr/>
          </p:nvSpPr>
          <p:spPr>
            <a:xfrm>
              <a:off x="1006200" y="5862600"/>
              <a:ext cx="428040" cy="98784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5" name="CustomShape 18"/>
            <p:cNvSpPr/>
            <p:nvPr/>
          </p:nvSpPr>
          <p:spPr>
            <a:xfrm>
              <a:off x="521640" y="4364280"/>
              <a:ext cx="549000" cy="223308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6" name="CustomShape 19"/>
            <p:cNvSpPr/>
            <p:nvPr/>
          </p:nvSpPr>
          <p:spPr>
            <a:xfrm>
              <a:off x="468000" y="1289160"/>
              <a:ext cx="171360" cy="302436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7" name="CustomShape 20"/>
            <p:cNvSpPr/>
            <p:nvPr/>
          </p:nvSpPr>
          <p:spPr>
            <a:xfrm>
              <a:off x="1111680" y="6571440"/>
              <a:ext cx="131400" cy="27864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8" name="CustomShape 21"/>
            <p:cNvSpPr/>
            <p:nvPr/>
          </p:nvSpPr>
          <p:spPr>
            <a:xfrm>
              <a:off x="502560" y="4107600"/>
              <a:ext cx="79560" cy="50868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9" name="CustomShape 22"/>
            <p:cNvSpPr/>
            <p:nvPr/>
          </p:nvSpPr>
          <p:spPr>
            <a:xfrm>
              <a:off x="973800" y="3145680"/>
              <a:ext cx="1407240" cy="271404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0" name="CustomShape 23"/>
            <p:cNvSpPr/>
            <p:nvPr/>
          </p:nvSpPr>
          <p:spPr>
            <a:xfrm>
              <a:off x="1073520" y="6600240"/>
              <a:ext cx="117720" cy="25020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1" name="CustomShape 24"/>
            <p:cNvSpPr/>
            <p:nvPr/>
          </p:nvSpPr>
          <p:spPr>
            <a:xfrm>
              <a:off x="973800" y="5897160"/>
              <a:ext cx="135000" cy="67140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2" name="CustomShape 25"/>
            <p:cNvSpPr/>
            <p:nvPr/>
          </p:nvSpPr>
          <p:spPr>
            <a:xfrm>
              <a:off x="973800" y="5772600"/>
              <a:ext cx="35280" cy="2250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3" name="CustomShape 26"/>
            <p:cNvSpPr/>
            <p:nvPr/>
          </p:nvSpPr>
          <p:spPr>
            <a:xfrm>
              <a:off x="1006200" y="6322680"/>
              <a:ext cx="207720" cy="52776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24" name="CustomShape 27"/>
          <p:cNvSpPr/>
          <p:nvPr/>
        </p:nvSpPr>
        <p:spPr>
          <a:xfrm>
            <a:off x="0" y="0"/>
            <a:ext cx="180000" cy="68551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25" name="CustomShape 28"/>
          <p:cNvSpPr/>
          <p:nvPr/>
        </p:nvSpPr>
        <p:spPr>
          <a:xfrm flipV="1">
            <a:off x="-2160" y="709200"/>
            <a:ext cx="1585800" cy="50436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6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27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endswap.com/" TargetMode="External"/><Relationship Id="rId7" Type="http://schemas.openxmlformats.org/officeDocument/2006/relationships/hyperlink" Target="https://thebookofshaders.com/" TargetMode="External"/><Relationship Id="rId2" Type="http://schemas.openxmlformats.org/officeDocument/2006/relationships/hyperlink" Target="https://www.turbosquid.com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3dxo.com/" TargetMode="External"/><Relationship Id="rId5" Type="http://schemas.openxmlformats.org/officeDocument/2006/relationships/hyperlink" Target="https://twitter.com/unsdcic" TargetMode="External"/><Relationship Id="rId4" Type="http://schemas.openxmlformats.org/officeDocument/2006/relationships/hyperlink" Target="https://www.wikipedia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CustomShape 1"/>
          <p:cNvSpPr/>
          <p:nvPr/>
        </p:nvSpPr>
        <p:spPr>
          <a:xfrm>
            <a:off x="1424520" y="0"/>
            <a:ext cx="7309080" cy="204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</a:pPr>
            <a:r>
              <a:t/>
            </a:r>
            <a:br/>
            <a:r>
              <a:t/>
            </a:r>
            <a:br/>
            <a:r>
              <a:rPr lang="en-US" sz="54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	</a:t>
            </a:r>
            <a:r>
              <a:rPr lang="en-US" sz="6600" b="1" strike="noStrike" spc="-1">
                <a:solidFill>
                  <a:srgbClr val="262626"/>
                </a:solidFill>
                <a:latin typeface="Century Gothic"/>
                <a:ea typeface="DejaVu Sans"/>
              </a:rPr>
              <a:t>PROYECTO #3</a:t>
            </a:r>
            <a:endParaRPr lang="en-US" sz="6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262626"/>
                </a:solidFill>
                <a:latin typeface="Century Gothic"/>
                <a:ea typeface="DejaVu Sans"/>
              </a:rPr>
              <a:t>		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65" name="CustomShape 2"/>
          <p:cNvSpPr/>
          <p:nvPr/>
        </p:nvSpPr>
        <p:spPr>
          <a:xfrm>
            <a:off x="2157480" y="3992400"/>
            <a:ext cx="4465440" cy="258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800" b="0" strike="noStrike" spc="-1">
                <a:solidFill>
                  <a:srgbClr val="595959"/>
                </a:solidFill>
                <a:latin typeface="Century Gothic"/>
                <a:ea typeface="DejaVu Sans"/>
              </a:rPr>
              <a:t>INTEGRANTES: </a:t>
            </a:r>
            <a:endParaRPr lang="en-US" sz="2800" b="0" strike="noStrike" spc="-1">
              <a:latin typeface="Arial"/>
            </a:endParaRPr>
          </a:p>
          <a:p>
            <a:pPr marL="285840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595959"/>
                </a:solidFill>
                <a:latin typeface="Century Gothic"/>
                <a:ea typeface="DejaVu Sans"/>
              </a:rPr>
              <a:t>Mattioli, Bárbara</a:t>
            </a:r>
            <a:endParaRPr lang="en-US" sz="2800" b="0" strike="noStrike" spc="-1">
              <a:latin typeface="Arial"/>
            </a:endParaRPr>
          </a:p>
          <a:p>
            <a:pPr marL="285840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595959"/>
                </a:solidFill>
                <a:latin typeface="Century Gothic"/>
                <a:ea typeface="DejaVu Sans"/>
              </a:rPr>
              <a:t>Garat, Manuel</a:t>
            </a:r>
            <a:endParaRPr lang="en-US" sz="2800" b="0" strike="noStrike" spc="-1">
              <a:latin typeface="Arial"/>
            </a:endParaRPr>
          </a:p>
          <a:p>
            <a:pPr marL="285840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595959"/>
                </a:solidFill>
                <a:latin typeface="Century Gothic"/>
                <a:ea typeface="DejaVu Sans"/>
              </a:rPr>
              <a:t>Cerdá, Gianni Lucas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66" name="CustomShape 3"/>
          <p:cNvSpPr/>
          <p:nvPr/>
        </p:nvSpPr>
        <p:spPr>
          <a:xfrm>
            <a:off x="3297240" y="2376000"/>
            <a:ext cx="649368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0" i="1" strike="noStrike" spc="-1">
                <a:solidFill>
                  <a:srgbClr val="000000"/>
                </a:solidFill>
                <a:latin typeface="Century Gothic"/>
                <a:ea typeface="DejaVu Sans"/>
              </a:rPr>
              <a:t>Computación Gráfica 2019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67" name="CustomShape 4"/>
          <p:cNvSpPr/>
          <p:nvPr/>
        </p:nvSpPr>
        <p:spPr>
          <a:xfrm>
            <a:off x="7606440" y="6264000"/>
            <a:ext cx="448812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i="1" strike="noStrike" spc="-1">
                <a:solidFill>
                  <a:srgbClr val="00B050"/>
                </a:solidFill>
                <a:latin typeface="Century Gothic"/>
                <a:ea typeface="DejaVu Sans"/>
              </a:rPr>
              <a:t>Universidad Nacional del Sur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CustomShape 1"/>
          <p:cNvSpPr/>
          <p:nvPr/>
        </p:nvSpPr>
        <p:spPr>
          <a:xfrm>
            <a:off x="2588400" y="719640"/>
            <a:ext cx="7120800" cy="4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Objetos y texturas en la escena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94" name="CustomShape 2"/>
          <p:cNvSpPr/>
          <p:nvPr/>
        </p:nvSpPr>
        <p:spPr>
          <a:xfrm>
            <a:off x="761400" y="1580400"/>
            <a:ext cx="1453680" cy="52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Luna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495" name="Imagen 4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4375080" y="1216800"/>
            <a:ext cx="7710480" cy="5458320"/>
          </a:xfrm>
          <a:prstGeom prst="rect">
            <a:avLst/>
          </a:prstGeom>
          <a:ln>
            <a:noFill/>
          </a:ln>
        </p:spPr>
      </p:pic>
      <p:sp>
        <p:nvSpPr>
          <p:cNvPr id="496" name="CustomShape 3"/>
          <p:cNvSpPr/>
          <p:nvPr/>
        </p:nvSpPr>
        <p:spPr>
          <a:xfrm>
            <a:off x="492120" y="2311200"/>
            <a:ext cx="3747960" cy="442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La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entury Gothic"/>
                <a:ea typeface="DejaVu Sans"/>
              </a:rPr>
              <a:t>luna</a:t>
            </a: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entury Gothic"/>
                <a:ea typeface="DejaVu Sans"/>
              </a:rPr>
              <a:t>es</a:t>
            </a: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 la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entury Gothic"/>
                <a:ea typeface="DejaVu Sans"/>
              </a:rPr>
              <a:t>misma</a:t>
            </a: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entury Gothic"/>
                <a:ea typeface="DejaVu Sans"/>
              </a:rPr>
              <a:t>que</a:t>
            </a: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 la de la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entury Gothic"/>
                <a:ea typeface="DejaVu Sans"/>
              </a:rPr>
              <a:t>escena</a:t>
            </a:r>
            <a:r>
              <a:rPr lang="en-US" sz="1800" b="0" strike="noStrike" spc="-1" dirty="0">
                <a:solidFill>
                  <a:srgbClr val="000000"/>
                </a:solidFill>
                <a:latin typeface="Century Gothic"/>
                <a:ea typeface="DejaVu Sans"/>
              </a:rPr>
              <a:t> A.</a:t>
            </a:r>
            <a:endParaRPr lang="en-US" sz="1800" b="0" strike="noStrike" spc="-1" dirty="0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1001"/>
              </a:spcBef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"/>
          <p:cNvSpPr/>
          <p:nvPr/>
        </p:nvSpPr>
        <p:spPr>
          <a:xfrm>
            <a:off x="251280" y="1659600"/>
            <a:ext cx="3590280" cy="99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8500"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Castillo, cañón, arena, palmeras, bandera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498" name="Imagen 4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4375080" y="1216800"/>
            <a:ext cx="7710480" cy="5458320"/>
          </a:xfrm>
          <a:prstGeom prst="rect">
            <a:avLst/>
          </a:prstGeom>
          <a:ln>
            <a:noFill/>
          </a:ln>
        </p:spPr>
      </p:pic>
      <p:sp>
        <p:nvSpPr>
          <p:cNvPr id="499" name="CustomShape 2"/>
          <p:cNvSpPr/>
          <p:nvPr/>
        </p:nvSpPr>
        <p:spPr>
          <a:xfrm>
            <a:off x="341280" y="3411360"/>
            <a:ext cx="3747960" cy="280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Utilizan una única textura simple.</a:t>
            </a:r>
            <a:endParaRPr lang="en-US" sz="1800" b="0" strike="noStrike" spc="-1">
              <a:latin typeface="Arial"/>
            </a:endParaRPr>
          </a:p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Se puede cambiar la bandera mediante la interfaz.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0" name="CustomShape 3"/>
          <p:cNvSpPr/>
          <p:nvPr/>
        </p:nvSpPr>
        <p:spPr>
          <a:xfrm>
            <a:off x="2649240" y="590040"/>
            <a:ext cx="7120800" cy="4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Objetos y texturas en la escena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CustomShape 1"/>
          <p:cNvSpPr/>
          <p:nvPr/>
        </p:nvSpPr>
        <p:spPr>
          <a:xfrm>
            <a:off x="761400" y="1580400"/>
            <a:ext cx="2068920" cy="52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Bote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502" name="Imagen 4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4375080" y="1216800"/>
            <a:ext cx="7710480" cy="5458320"/>
          </a:xfrm>
          <a:prstGeom prst="rect">
            <a:avLst/>
          </a:prstGeom>
          <a:ln>
            <a:noFill/>
          </a:ln>
        </p:spPr>
      </p:pic>
      <p:sp>
        <p:nvSpPr>
          <p:cNvPr id="503" name="CustomShape 2"/>
          <p:cNvSpPr/>
          <p:nvPr/>
        </p:nvSpPr>
        <p:spPr>
          <a:xfrm>
            <a:off x="369360" y="2311200"/>
            <a:ext cx="3870720" cy="442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Su textura se genera proceduralmente con [algoritmo].</a:t>
            </a:r>
            <a:endParaRPr lang="en-US" sz="1800" b="0" strike="noStrike" spc="-1">
              <a:latin typeface="Arial"/>
            </a:endParaRPr>
          </a:p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Sus parámetros se pueden modificar mediante la interfaz.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4" name="CustomShape 3"/>
          <p:cNvSpPr/>
          <p:nvPr/>
        </p:nvSpPr>
        <p:spPr>
          <a:xfrm>
            <a:off x="2631960" y="619200"/>
            <a:ext cx="7120800" cy="4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Objetos y texturas en la escena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CustomShape 1"/>
          <p:cNvSpPr/>
          <p:nvPr/>
        </p:nvSpPr>
        <p:spPr>
          <a:xfrm>
            <a:off x="761400" y="1580400"/>
            <a:ext cx="2068920" cy="52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9000" lnSpcReduction="20000"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Agua y balas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506" name="Imagen 4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4375080" y="1216800"/>
            <a:ext cx="7710480" cy="5458320"/>
          </a:xfrm>
          <a:prstGeom prst="rect">
            <a:avLst/>
          </a:prstGeom>
          <a:ln>
            <a:noFill/>
          </a:ln>
        </p:spPr>
      </p:pic>
      <p:sp>
        <p:nvSpPr>
          <p:cNvPr id="507" name="CustomShape 2"/>
          <p:cNvSpPr/>
          <p:nvPr/>
        </p:nvSpPr>
        <p:spPr>
          <a:xfrm>
            <a:off x="492120" y="2311200"/>
            <a:ext cx="3747960" cy="442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No utilizan textura, sino materiales.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8" name="CustomShape 3"/>
          <p:cNvSpPr/>
          <p:nvPr/>
        </p:nvSpPr>
        <p:spPr>
          <a:xfrm>
            <a:off x="2701440" y="619200"/>
            <a:ext cx="7120800" cy="4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Objetos y texturas en la escena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4956480" y="600480"/>
            <a:ext cx="2894760" cy="841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Iluminación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510" name="CustomShape 2"/>
          <p:cNvSpPr/>
          <p:nvPr/>
        </p:nvSpPr>
        <p:spPr>
          <a:xfrm>
            <a:off x="340200" y="2317320"/>
            <a:ext cx="3882960" cy="33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La iluminación se genera con una luz puntual proveniente de la luna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11" name="Imagen 5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4375080" y="1216800"/>
            <a:ext cx="7710480" cy="5458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CustomShape 1"/>
          <p:cNvSpPr/>
          <p:nvPr/>
        </p:nvSpPr>
        <p:spPr>
          <a:xfrm>
            <a:off x="4374720" y="1297800"/>
            <a:ext cx="3846240" cy="4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Century Gothic"/>
                <a:ea typeface="DejaVu Sans"/>
              </a:rPr>
              <a:t>Conclusiones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513" name="CustomShape 2"/>
          <p:cNvSpPr/>
          <p:nvPr/>
        </p:nvSpPr>
        <p:spPr>
          <a:xfrm>
            <a:off x="1188720" y="2286000"/>
            <a:ext cx="12497040" cy="348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4" name="CustomShape 3"/>
          <p:cNvSpPr/>
          <p:nvPr/>
        </p:nvSpPr>
        <p:spPr>
          <a:xfrm>
            <a:off x="1005840" y="2286000"/>
            <a:ext cx="10789560" cy="10142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latin typeface="Century Gothic" panose="020B0502020202020204" pitchFamily="34" charset="0"/>
              </a:rPr>
              <a:t>La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experiencia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de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trabajar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con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distintos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tipos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de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texturas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nos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resultó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entretenida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e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interesante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,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logrando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atractivos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y 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apariencias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un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poco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más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realistas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que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en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las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>
                <a:latin typeface="Century Gothic" panose="020B0502020202020204" pitchFamily="34" charset="0"/>
              </a:rPr>
              <a:t>escenas</a:t>
            </a:r>
            <a:r>
              <a:rPr lang="en-US" sz="2000" b="0" strike="noStrike" spc="-1" dirty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anteriores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sin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alterar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la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complejidad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geometrica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 de los </a:t>
            </a:r>
            <a:r>
              <a:rPr lang="en-US" sz="2000" b="0" strike="noStrike" spc="-1" dirty="0" err="1" smtClean="0">
                <a:latin typeface="Century Gothic" panose="020B0502020202020204" pitchFamily="34" charset="0"/>
              </a:rPr>
              <a:t>objetos</a:t>
            </a:r>
            <a:r>
              <a:rPr lang="en-US" sz="2000" b="0" strike="noStrike" spc="-1" dirty="0" smtClean="0">
                <a:latin typeface="Century Gothic" panose="020B0502020202020204" pitchFamily="34" charset="0"/>
              </a:rPr>
              <a:t>. </a:t>
            </a:r>
            <a:endParaRPr lang="en-US" sz="2000" b="0" strike="noStrike" spc="-1" dirty="0"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2593080" y="624240"/>
            <a:ext cx="3032280" cy="80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Referencias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516" name="CustomShape 2"/>
          <p:cNvSpPr/>
          <p:nvPr/>
        </p:nvSpPr>
        <p:spPr>
          <a:xfrm>
            <a:off x="2417760" y="1591560"/>
            <a:ext cx="6743160" cy="344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Modelos y texturas de: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2"/>
              </a:rPr>
              <a:t>https://www.turbosquid.com/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3"/>
              </a:rPr>
              <a:t>https://www.blendswap.com/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4"/>
              </a:rPr>
              <a:t>https://www.wikipedia.org/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(banderas)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5"/>
              </a:rPr>
              <a:t>https://twitter.com/unsdcic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(bandera DCIC)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6"/>
              </a:rPr>
              <a:t>https://www.3dxo.com/</a:t>
            </a:r>
            <a:endParaRPr lang="en-US" sz="1800" b="0" strike="noStrike" spc="-1">
              <a:latin typeface="Arial"/>
            </a:endParaRPr>
          </a:p>
          <a:p>
            <a:pPr marL="459360"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Texturas procedurales</a:t>
            </a:r>
            <a:endParaRPr lang="en-US" sz="1800" b="0" strike="noStrike" spc="-1">
              <a:latin typeface="Arial"/>
            </a:endParaRPr>
          </a:p>
          <a:p>
            <a:pPr marL="745200" lvl="1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u="sng" strike="noStrike" spc="-1">
                <a:solidFill>
                  <a:srgbClr val="FB4A18"/>
                </a:solidFill>
                <a:uFillTx/>
                <a:latin typeface="Arial"/>
                <a:ea typeface="DejaVu Sans"/>
                <a:hlinkClick r:id="rId7"/>
              </a:rPr>
              <a:t>https://thebookofshaders.com/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ustomShape 1"/>
          <p:cNvSpPr/>
          <p:nvPr/>
        </p:nvSpPr>
        <p:spPr>
          <a:xfrm>
            <a:off x="2593080" y="624240"/>
            <a:ext cx="305820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ÍNDICE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69" name="CustomShape 2"/>
          <p:cNvSpPr/>
          <p:nvPr/>
        </p:nvSpPr>
        <p:spPr>
          <a:xfrm>
            <a:off x="2377440" y="1098000"/>
            <a:ext cx="8912520" cy="530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Escena A</a:t>
            </a:r>
            <a:endParaRPr lang="en-US" sz="1800" b="0" strike="noStrike" spc="-1">
              <a:latin typeface="Arial"/>
            </a:endParaRPr>
          </a:p>
          <a:p>
            <a:pPr marL="743040" lvl="1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Century Gothic"/>
              <a:buAutoNum type="arabicPeriod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Objetos en la escena</a:t>
            </a:r>
            <a:endParaRPr lang="en-US" sz="1600" b="0" strike="noStrike" spc="-1">
              <a:latin typeface="Arial"/>
            </a:endParaRPr>
          </a:p>
          <a:p>
            <a:pPr marL="743040" lvl="1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Century Gothic"/>
              <a:buAutoNum type="arabicPeriod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Texturas utilizadas</a:t>
            </a:r>
            <a:endParaRPr lang="en-US" sz="1600" b="0" strike="noStrike" spc="-1">
              <a:latin typeface="Arial"/>
            </a:endParaRPr>
          </a:p>
          <a:p>
            <a:pPr marL="743040" lvl="1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Century Gothic"/>
              <a:buAutoNum type="arabicPeriod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Iluminación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Escena B</a:t>
            </a:r>
            <a:endParaRPr lang="en-US" sz="1800" b="0" strike="noStrike" spc="-1">
              <a:latin typeface="Arial"/>
            </a:endParaRPr>
          </a:p>
          <a:p>
            <a:pPr marL="743040" lvl="1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Century Gothic"/>
              <a:buAutoNum type="arabicPeriod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Objetos y texturas en la escena</a:t>
            </a:r>
            <a:endParaRPr lang="en-US" sz="1600" b="0" strike="noStrike" spc="-1">
              <a:latin typeface="Arial"/>
            </a:endParaRPr>
          </a:p>
          <a:p>
            <a:pPr marL="743040" lvl="1" indent="-2829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Century Gothic"/>
              <a:buAutoNum type="arabicPeriod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Iluminación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 Conclusiones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 Referencias</a:t>
            </a:r>
            <a:endParaRPr lang="en-US" sz="18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2074320" y="853560"/>
            <a:ext cx="9933480" cy="864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3000"/>
          </a:bodyPr>
          <a:lstStyle/>
          <a:p>
            <a:pPr>
              <a:lnSpc>
                <a:spcPct val="100000"/>
              </a:lnSpc>
            </a:pPr>
            <a:r>
              <a:rPr lang="en-US" sz="54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Escena A: Jack Bauer esferas</a:t>
            </a:r>
            <a:endParaRPr lang="en-US" sz="5400" b="0" strike="noStrike" spc="-1">
              <a:latin typeface="Arial"/>
            </a:endParaRPr>
          </a:p>
        </p:txBody>
      </p:sp>
      <p:pic>
        <p:nvPicPr>
          <p:cNvPr id="471" name="Imagen 2"/>
          <p:cNvPicPr/>
          <p:nvPr/>
        </p:nvPicPr>
        <p:blipFill>
          <a:blip r:embed="rId2"/>
          <a:srcRect l="7067" t="19374" r="40075" b="14485"/>
          <a:stretch/>
        </p:blipFill>
        <p:spPr>
          <a:xfrm>
            <a:off x="3374280" y="1918080"/>
            <a:ext cx="6692760" cy="4710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CustomShape 1"/>
          <p:cNvSpPr/>
          <p:nvPr/>
        </p:nvSpPr>
        <p:spPr>
          <a:xfrm>
            <a:off x="4101120" y="624240"/>
            <a:ext cx="5445360" cy="127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Objetos en la escena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73" name="CustomShape 2"/>
          <p:cNvSpPr/>
          <p:nvPr/>
        </p:nvSpPr>
        <p:spPr>
          <a:xfrm>
            <a:off x="1355760" y="1800720"/>
            <a:ext cx="4382100" cy="3411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5000" lnSpcReduction="10000"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Se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dibuja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un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suelo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de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madera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con 24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esferas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sobre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él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.</a:t>
            </a:r>
            <a:endParaRPr lang="en-US" sz="2400" b="0" strike="noStrike" spc="-1" dirty="0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8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lunas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con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textura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simple.</a:t>
            </a:r>
            <a:endParaRPr lang="en-US" sz="2400" b="0" strike="noStrike" spc="-1" dirty="0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8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metálicas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multitextura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con normal mapping .</a:t>
            </a:r>
            <a:endParaRPr lang="en-US" sz="2400" b="0" strike="noStrike" spc="-1" dirty="0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8 de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mármol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procedurales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.</a:t>
            </a:r>
            <a:endParaRPr lang="en-US" sz="2400" b="0" strike="noStrike" spc="-1" dirty="0">
              <a:latin typeface="Arial"/>
            </a:endParaRPr>
          </a:p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3 luces: spot,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puntual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 y </a:t>
            </a:r>
            <a:r>
              <a:rPr lang="en-US" sz="2400" b="0" strike="noStrike" spc="-1" dirty="0" err="1">
                <a:solidFill>
                  <a:srgbClr val="404040"/>
                </a:solidFill>
                <a:latin typeface="Century Gothic"/>
                <a:ea typeface="DejaVu Sans"/>
              </a:rPr>
              <a:t>direccional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DejaVu Sans"/>
              </a:rPr>
              <a:t>.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340" y="1902960"/>
            <a:ext cx="5904550" cy="355530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4206600" y="597240"/>
            <a:ext cx="5095800" cy="75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Texturas utilizadas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76" name="CustomShape 2"/>
          <p:cNvSpPr/>
          <p:nvPr/>
        </p:nvSpPr>
        <p:spPr>
          <a:xfrm>
            <a:off x="1040400" y="1873080"/>
            <a:ext cx="3989880" cy="57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Lunas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477" name="CustomShape 3"/>
          <p:cNvSpPr/>
          <p:nvPr/>
        </p:nvSpPr>
        <p:spPr>
          <a:xfrm>
            <a:off x="690120" y="2803680"/>
            <a:ext cx="4340160" cy="33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Utilizan una única textura simple de Luna.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478" name="Imagen 2"/>
          <p:cNvPicPr/>
          <p:nvPr/>
        </p:nvPicPr>
        <p:blipFill>
          <a:blip r:embed="rId2"/>
          <a:srcRect l="17368" t="29428" r="50508" b="28987"/>
          <a:stretch/>
        </p:blipFill>
        <p:spPr>
          <a:xfrm>
            <a:off x="5262120" y="1658520"/>
            <a:ext cx="6489720" cy="4726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2822760" y="617760"/>
            <a:ext cx="5352480" cy="66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Texturas utilizadas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80" name="CustomShape 2"/>
          <p:cNvSpPr/>
          <p:nvPr/>
        </p:nvSpPr>
        <p:spPr>
          <a:xfrm>
            <a:off x="723600" y="1872000"/>
            <a:ext cx="3989880" cy="57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Esferas metálicas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481" name="CustomShape 3"/>
          <p:cNvSpPr/>
          <p:nvPr/>
        </p:nvSpPr>
        <p:spPr>
          <a:xfrm>
            <a:off x="652320" y="3032280"/>
            <a:ext cx="4340160" cy="33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Se modelan con varias texturas: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Una metálica,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Una de óxido,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Normal mapping,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Una especular.</a:t>
            </a:r>
            <a:endParaRPr lang="en-US" sz="1800" b="0" strike="noStrike" spc="-1">
              <a:latin typeface="Arial"/>
            </a:endParaRPr>
          </a:p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Se pueden activar y desactivar mediante la interfaz.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82" name="Imagen 3"/>
          <p:cNvPicPr/>
          <p:nvPr/>
        </p:nvPicPr>
        <p:blipFill>
          <a:blip r:embed="rId2"/>
          <a:srcRect l="17600" t="30663" r="50669" b="27577"/>
          <a:stretch/>
        </p:blipFill>
        <p:spPr>
          <a:xfrm>
            <a:off x="5275800" y="1676520"/>
            <a:ext cx="5799600" cy="429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ustomShape 1"/>
          <p:cNvSpPr/>
          <p:nvPr/>
        </p:nvSpPr>
        <p:spPr>
          <a:xfrm>
            <a:off x="2593080" y="624240"/>
            <a:ext cx="8908920" cy="127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Texturas utilizadas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84" name="CustomShape 2"/>
          <p:cNvSpPr/>
          <p:nvPr/>
        </p:nvSpPr>
        <p:spPr>
          <a:xfrm>
            <a:off x="896760" y="2169000"/>
            <a:ext cx="320832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Esferas de mármol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485" name="CustomShape 3"/>
          <p:cNvSpPr/>
          <p:nvPr/>
        </p:nvSpPr>
        <p:spPr>
          <a:xfrm>
            <a:off x="219960" y="3102840"/>
            <a:ext cx="5037120" cy="33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Su textura se genera proceduralmente utilizando el algoritmo de Perlin-Noise.</a:t>
            </a:r>
            <a:endParaRPr lang="en-US" sz="1800" b="0" strike="noStrike" spc="-1">
              <a:latin typeface="Arial"/>
            </a:endParaRPr>
          </a:p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La interfaz permite modificar los parámetros del procedimiento.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486" name="Imagen 3"/>
          <p:cNvPicPr/>
          <p:nvPr/>
        </p:nvPicPr>
        <p:blipFill>
          <a:blip r:embed="rId2"/>
          <a:srcRect l="17167" t="29645" r="51114" b="25732"/>
          <a:stretch/>
        </p:blipFill>
        <p:spPr>
          <a:xfrm>
            <a:off x="5610960" y="1263600"/>
            <a:ext cx="5796720" cy="4587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CustomShape 1"/>
          <p:cNvSpPr/>
          <p:nvPr/>
        </p:nvSpPr>
        <p:spPr>
          <a:xfrm>
            <a:off x="4956480" y="600480"/>
            <a:ext cx="2894760" cy="841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Iluminación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88" name="CustomShape 2"/>
          <p:cNvSpPr/>
          <p:nvPr/>
        </p:nvSpPr>
        <p:spPr>
          <a:xfrm>
            <a:off x="531720" y="1924560"/>
            <a:ext cx="5097240" cy="57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Tipos de luces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489" name="CustomShape 3"/>
          <p:cNvSpPr/>
          <p:nvPr/>
        </p:nvSpPr>
        <p:spPr>
          <a:xfrm>
            <a:off x="531720" y="2918160"/>
            <a:ext cx="3582360" cy="33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Tres luces implementadas (de izquierda a derecha):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Spot,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Direccional,</a:t>
            </a:r>
            <a:endParaRPr lang="en-US" sz="1800" b="0" strike="noStrike" spc="-1">
              <a:latin typeface="Arial"/>
            </a:endParaRPr>
          </a:p>
          <a:p>
            <a:pPr marL="800280" lvl="1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Puntual.</a:t>
            </a:r>
            <a:endParaRPr lang="en-US" sz="1800" b="0" strike="noStrike" spc="-1">
              <a:latin typeface="Arial"/>
            </a:endParaRPr>
          </a:p>
          <a:p>
            <a:pPr marL="343080" indent="-340200" algn="just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La interfaz permite modificar los parámetros de cada una.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490" name="Imagen 1"/>
          <p:cNvPicPr/>
          <p:nvPr/>
        </p:nvPicPr>
        <p:blipFill>
          <a:blip r:embed="rId2"/>
          <a:srcRect l="10740" t="31097" r="48734" b="31374"/>
          <a:stretch/>
        </p:blipFill>
        <p:spPr>
          <a:xfrm>
            <a:off x="4427640" y="1924560"/>
            <a:ext cx="7408080" cy="3858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2334600" y="434520"/>
            <a:ext cx="8363160" cy="81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400" b="0" strike="noStrike" spc="-1">
                <a:solidFill>
                  <a:srgbClr val="262626"/>
                </a:solidFill>
                <a:latin typeface="Century Gothic"/>
                <a:ea typeface="DejaVu Sans"/>
              </a:rPr>
              <a:t>	Escena B: Fire at Will</a:t>
            </a:r>
            <a:endParaRPr lang="en-US" sz="5400" b="0" strike="noStrike" spc="-1">
              <a:latin typeface="Arial"/>
            </a:endParaRPr>
          </a:p>
        </p:txBody>
      </p:sp>
      <p:pic>
        <p:nvPicPr>
          <p:cNvPr id="492" name="Imagen 1"/>
          <p:cNvPicPr/>
          <p:nvPr/>
        </p:nvPicPr>
        <p:blipFill>
          <a:blip r:embed="rId2"/>
          <a:srcRect l="3675" t="18488" r="43325" b="14814"/>
          <a:stretch/>
        </p:blipFill>
        <p:spPr>
          <a:xfrm>
            <a:off x="2660760" y="1330920"/>
            <a:ext cx="7710480" cy="5458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1927</TotalTime>
  <Words>368</Words>
  <Application>Microsoft Office PowerPoint</Application>
  <PresentationFormat>Panorámica</PresentationFormat>
  <Paragraphs>82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7</vt:i4>
      </vt:variant>
      <vt:variant>
        <vt:lpstr>Títulos de diapositiva</vt:lpstr>
      </vt:variant>
      <vt:variant>
        <vt:i4>16</vt:i4>
      </vt:variant>
    </vt:vector>
  </HeadingPairs>
  <TitlesOfParts>
    <vt:vector size="29" baseType="lpstr">
      <vt:lpstr>Arial</vt:lpstr>
      <vt:lpstr>Century Gothic</vt:lpstr>
      <vt:lpstr>DejaVu Sans</vt:lpstr>
      <vt:lpstr>Symbol</vt:lpstr>
      <vt:lpstr>Wingdings</vt:lpstr>
      <vt:lpstr>Wingdings 3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 2 : Marble</dc:title>
  <dc:subject/>
  <dc:creator>Lucas Cerdá</dc:creator>
  <dc:description/>
  <cp:lastModifiedBy>Lucas Cerdá</cp:lastModifiedBy>
  <cp:revision>65</cp:revision>
  <dcterms:created xsi:type="dcterms:W3CDTF">2019-05-15T19:49:31Z</dcterms:created>
  <dcterms:modified xsi:type="dcterms:W3CDTF">2019-06-06T22:01:13Z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16</vt:i4>
  </property>
</Properties>
</file>